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17"/>
  </p:notesMasterIdLst>
  <p:sldIdLst>
    <p:sldId id="300" r:id="rId2"/>
    <p:sldId id="297" r:id="rId3"/>
    <p:sldId id="289" r:id="rId4"/>
    <p:sldId id="284" r:id="rId5"/>
    <p:sldId id="290" r:id="rId6"/>
    <p:sldId id="271" r:id="rId7"/>
    <p:sldId id="272" r:id="rId8"/>
    <p:sldId id="274" r:id="rId9"/>
    <p:sldId id="275" r:id="rId10"/>
    <p:sldId id="276" r:id="rId11"/>
    <p:sldId id="279" r:id="rId12"/>
    <p:sldId id="299" r:id="rId13"/>
    <p:sldId id="280" r:id="rId14"/>
    <p:sldId id="292" r:id="rId15"/>
    <p:sldId id="295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62486" autoAdjust="0"/>
  </p:normalViewPr>
  <p:slideViewPr>
    <p:cSldViewPr snapToGrid="0">
      <p:cViewPr varScale="1">
        <p:scale>
          <a:sx n="104" d="100"/>
          <a:sy n="104" d="100"/>
        </p:scale>
        <p:origin x="1806" y="108"/>
      </p:cViewPr>
      <p:guideLst>
        <p:guide orient="horz" pos="162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4413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263962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b537cdf56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b537cdf56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fr-FR" dirty="0"/>
          </a:p>
          <a:p>
            <a:pPr marL="158750" indent="0">
              <a:buNone/>
            </a:pPr>
            <a:br>
              <a:rPr lang="fr-FR" dirty="0"/>
            </a:br>
            <a:endParaRPr lang="fr-FR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6289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b6507d7d8c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b6507d7d8c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-"/>
              <a:tabLst/>
              <a:defRPr/>
            </a:pP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b6507d7d8c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b6507d7d8c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br>
              <a:rPr lang="fr-FR" dirty="0"/>
            </a:br>
            <a:endParaRPr lang="fr-FR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b6507d7d8c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b6507d7d8c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dirty="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b6507d7d8c_0_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b6507d7d8c_0_2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lang="fr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b6507d7d8c_0_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b6507d7d8c_0_2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 dirty="0">
              <a:solidFill>
                <a:srgbClr val="10101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b6507d7d8c_0_3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b6507d7d8c_0_3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fr-FR" dirty="0">
              <a:solidFill>
                <a:schemeClr val="tx1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267938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b6507d7d8c_0_3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b6507d7d8c_0_3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846128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9613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F68DE8-1AB6-4E4B-B85E-4DA991DAC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707469"/>
            <a:ext cx="8520600" cy="572700"/>
          </a:xfrm>
        </p:spPr>
        <p:txBody>
          <a:bodyPr>
            <a:noAutofit/>
          </a:bodyPr>
          <a:lstStyle/>
          <a:p>
            <a:pPr algn="ctr"/>
            <a:r>
              <a:rPr lang="fr-FR" b="1" dirty="0"/>
              <a:t>Prise en charge hospitalière des intoxications aux Dichlorvos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D22D25D-0D88-4748-8E40-8239CA92F819}"/>
              </a:ext>
            </a:extLst>
          </p:cNvPr>
          <p:cNvSpPr txBox="1"/>
          <p:nvPr/>
        </p:nvSpPr>
        <p:spPr>
          <a:xfrm>
            <a:off x="2286000" y="2001706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fr-FR" sz="24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Dr Takoua Khzouri</a:t>
            </a:r>
            <a:endParaRPr lang="fr-FR" sz="24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6F143DD-F964-4CE1-B517-A68320BF98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415" y="2733729"/>
            <a:ext cx="2036265" cy="1594691"/>
          </a:xfrm>
          <a:prstGeom prst="rect">
            <a:avLst/>
          </a:prstGeom>
        </p:spPr>
      </p:pic>
      <p:pic>
        <p:nvPicPr>
          <p:cNvPr id="8" name="Image 7" descr="Une image contenant texte&#10;&#10;Description générée automatiquement">
            <a:extLst>
              <a:ext uri="{FF2B5EF4-FFF2-40B4-BE49-F238E27FC236}">
                <a16:creationId xmlns:a16="http://schemas.microsoft.com/office/drawing/2014/main" id="{E1057965-8E9E-4FE8-A1EF-C8D15CA745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03" b="24570"/>
          <a:stretch/>
        </p:blipFill>
        <p:spPr>
          <a:xfrm>
            <a:off x="528739" y="3253860"/>
            <a:ext cx="2906582" cy="74010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9F9898A-0183-43FD-BF18-65213F0500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9164" y="3217025"/>
            <a:ext cx="2716097" cy="565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586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1A7816-28B1-C881-33E8-B1A29A038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6E303E1-79B0-EB3D-54C3-F5AB57A438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7185143-2F76-C643-AB54-FAFE910A7AC2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57DFA74-A350-1273-C2AA-B59659EE80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423" y="2571750"/>
            <a:ext cx="3988359" cy="235746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AFD4A7E-A789-E6E5-18E4-72C5355C5C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8877" y="2595369"/>
            <a:ext cx="4435379" cy="210310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F68CDEA7-503F-28DD-453D-9096588630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2291" y="214286"/>
            <a:ext cx="2840982" cy="189602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8133FB7-58A1-46E0-91F0-1F92B12D3D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7018" y="88087"/>
            <a:ext cx="1182255" cy="925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460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2CF53E-E790-3A05-C33D-BB4911636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-121919"/>
            <a:ext cx="8070300" cy="281940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F2BCDFB-B039-A7B1-CA40-D7FF18DDA2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7235" y="2217905"/>
            <a:ext cx="8070299" cy="3077993"/>
          </a:xfrm>
        </p:spPr>
        <p:txBody>
          <a:bodyPr>
            <a:normAutofit/>
          </a:bodyPr>
          <a:lstStyle/>
          <a:p>
            <a:pPr lvl="0" indent="-330200">
              <a:buClr>
                <a:schemeClr val="lt1"/>
              </a:buClr>
              <a:buSzPts val="1600"/>
            </a:pPr>
            <a:endParaRPr lang="fr-FR" sz="1600" dirty="0">
              <a:solidFill>
                <a:schemeClr val="dk1"/>
              </a:solidFill>
            </a:endParaRPr>
          </a:p>
          <a:p>
            <a:pPr marL="114300" indent="0" algn="just">
              <a:buNone/>
            </a:pPr>
            <a:r>
              <a:rPr lang="fr-FR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Revue de la littérature (1985–2020, ~120 000 incidents)</a:t>
            </a:r>
          </a:p>
          <a:p>
            <a:pPr marL="114300" indent="0" algn="just">
              <a:buNone/>
            </a:pPr>
            <a:endParaRPr lang="fr-FR" sz="1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fr-FR" sz="1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Très peu de cas de contamination secondaire liés aux </a:t>
            </a:r>
            <a:r>
              <a:rPr lang="fr-FR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pesticides organophosphorés</a:t>
            </a:r>
            <a:r>
              <a:rPr lang="fr-FR" sz="1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(4 études, 1 cas sévère) </a:t>
            </a:r>
          </a:p>
          <a:p>
            <a:pPr algn="just"/>
            <a:r>
              <a:rPr lang="fr-FR" sz="1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Données biologiques absentes ; symptômes probablement liés aux </a:t>
            </a:r>
            <a:r>
              <a:rPr lang="fr-FR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solvants</a:t>
            </a:r>
            <a:r>
              <a:rPr lang="fr-FR" sz="1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plutôt qu’aux OP </a:t>
            </a:r>
          </a:p>
          <a:p>
            <a:pPr algn="just"/>
            <a:r>
              <a:rPr lang="fr-FR" sz="1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Aucun cas rapporté avec le dichlorvos</a:t>
            </a:r>
            <a:r>
              <a:rPr lang="fr-FR" sz="1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chez les soignants ou primo-intervenants</a:t>
            </a:r>
          </a:p>
          <a:p>
            <a:pPr lvl="0" indent="-330200" algn="just">
              <a:buClr>
                <a:schemeClr val="lt1"/>
              </a:buClr>
              <a:buSzPts val="1600"/>
            </a:pPr>
            <a:endParaRPr lang="fr-FR" sz="1600" dirty="0">
              <a:solidFill>
                <a:schemeClr val="dk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 indent="-330200">
              <a:buClr>
                <a:schemeClr val="lt1"/>
              </a:buClr>
              <a:buSzPts val="1600"/>
            </a:pPr>
            <a:endParaRPr lang="fr-FR" dirty="0">
              <a:solidFill>
                <a:schemeClr val="dk1"/>
              </a:solidFill>
            </a:endParaRPr>
          </a:p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FBFD8A8-DECD-E8AB-6C3F-42B1EF4052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5282" y="1083686"/>
            <a:ext cx="5933436" cy="113563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BD49D27-3452-49B4-A880-13B77EF743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2364" y="160021"/>
            <a:ext cx="1245170" cy="66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875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2"/>
          <p:cNvSpPr txBox="1">
            <a:spLocks noGrp="1"/>
          </p:cNvSpPr>
          <p:nvPr>
            <p:ph type="title"/>
          </p:nvPr>
        </p:nvSpPr>
        <p:spPr>
          <a:xfrm>
            <a:off x="311700" y="784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b="1" dirty="0"/>
              <a:t>Protection / décontamination intra-hospitalière</a:t>
            </a:r>
            <a:endParaRPr sz="2000" b="1" dirty="0"/>
          </a:p>
        </p:txBody>
      </p:sp>
      <p:sp>
        <p:nvSpPr>
          <p:cNvPr id="265" name="Google Shape;265;p42"/>
          <p:cNvSpPr txBox="1"/>
          <p:nvPr/>
        </p:nvSpPr>
        <p:spPr>
          <a:xfrm>
            <a:off x="499950" y="730000"/>
            <a:ext cx="2211900" cy="4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Admission aux urgences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66" name="Google Shape;266;p42"/>
          <p:cNvSpPr txBox="1"/>
          <p:nvPr/>
        </p:nvSpPr>
        <p:spPr>
          <a:xfrm>
            <a:off x="17696" y="1297147"/>
            <a:ext cx="1396500" cy="8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</a:rPr>
              <a:t>Via SAMU/ pompiers 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67" name="Google Shape;267;p42"/>
          <p:cNvSpPr txBox="1"/>
          <p:nvPr/>
        </p:nvSpPr>
        <p:spPr>
          <a:xfrm>
            <a:off x="1874764" y="1297159"/>
            <a:ext cx="1067100" cy="4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</a:rPr>
              <a:t>Présentation spontanée 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68" name="Google Shape;268;p42"/>
          <p:cNvSpPr txBox="1"/>
          <p:nvPr/>
        </p:nvSpPr>
        <p:spPr>
          <a:xfrm>
            <a:off x="-69900" y="2225700"/>
            <a:ext cx="1703700" cy="69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</a:rPr>
              <a:t>Patient décontaminé, pas de précautions particulières.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69" name="Google Shape;269;p42"/>
          <p:cNvSpPr txBox="1"/>
          <p:nvPr/>
        </p:nvSpPr>
        <p:spPr>
          <a:xfrm>
            <a:off x="1815534" y="2314225"/>
            <a:ext cx="1211700" cy="69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</a:rPr>
              <a:t>Mode d’intoxication ? 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70" name="Google Shape;270;p42"/>
          <p:cNvSpPr txBox="1"/>
          <p:nvPr/>
        </p:nvSpPr>
        <p:spPr>
          <a:xfrm>
            <a:off x="3489851" y="1155607"/>
            <a:ext cx="1067100" cy="4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b="1" u="sng">
                <a:solidFill>
                  <a:schemeClr val="dk1"/>
                </a:solidFill>
              </a:rPr>
              <a:t>Inhalation</a:t>
            </a:r>
            <a:endParaRPr sz="1200" b="1" u="sng">
              <a:solidFill>
                <a:schemeClr val="dk1"/>
              </a:solidFill>
            </a:endParaRPr>
          </a:p>
        </p:txBody>
      </p:sp>
      <p:sp>
        <p:nvSpPr>
          <p:cNvPr id="271" name="Google Shape;271;p42"/>
          <p:cNvSpPr txBox="1"/>
          <p:nvPr/>
        </p:nvSpPr>
        <p:spPr>
          <a:xfrm>
            <a:off x="5978220" y="1049239"/>
            <a:ext cx="2878758" cy="658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dirty="0">
                <a:solidFill>
                  <a:schemeClr val="dk1"/>
                </a:solidFill>
              </a:rPr>
              <a:t>Retrait couche externe de vêtements. </a:t>
            </a: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272" name="Google Shape;272;p42"/>
          <p:cNvSpPr txBox="1"/>
          <p:nvPr/>
        </p:nvSpPr>
        <p:spPr>
          <a:xfrm>
            <a:off x="3404601" y="2435813"/>
            <a:ext cx="1067100" cy="4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b="1" u="sng">
                <a:solidFill>
                  <a:schemeClr val="dk1"/>
                </a:solidFill>
              </a:rPr>
              <a:t>Ingestion</a:t>
            </a:r>
            <a:endParaRPr sz="1200" b="1" u="sng">
              <a:solidFill>
                <a:schemeClr val="dk1"/>
              </a:solidFill>
            </a:endParaRPr>
          </a:p>
        </p:txBody>
      </p:sp>
      <p:sp>
        <p:nvSpPr>
          <p:cNvPr id="273" name="Google Shape;273;p42"/>
          <p:cNvSpPr txBox="1"/>
          <p:nvPr/>
        </p:nvSpPr>
        <p:spPr>
          <a:xfrm>
            <a:off x="4564996" y="933749"/>
            <a:ext cx="9177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</a:rPr>
              <a:t>Protection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74" name="Google Shape;274;p42"/>
          <p:cNvSpPr txBox="1"/>
          <p:nvPr/>
        </p:nvSpPr>
        <p:spPr>
          <a:xfrm>
            <a:off x="4521551" y="2722750"/>
            <a:ext cx="1370941" cy="4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dirty="0">
                <a:solidFill>
                  <a:schemeClr val="dk1"/>
                </a:solidFill>
              </a:rPr>
              <a:t>Décontamination urgente</a:t>
            </a: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275" name="Google Shape;275;p42"/>
          <p:cNvSpPr txBox="1"/>
          <p:nvPr/>
        </p:nvSpPr>
        <p:spPr>
          <a:xfrm>
            <a:off x="5985159" y="1903750"/>
            <a:ext cx="2850464" cy="728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dirty="0">
                <a:solidFill>
                  <a:schemeClr val="dk1"/>
                </a:solidFill>
              </a:rPr>
              <a:t>Surblouse chirurgicale, lunettes de protection, masque chirurgical, gants de soins. 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276" name="Google Shape;276;p42"/>
          <p:cNvSpPr txBox="1"/>
          <p:nvPr/>
        </p:nvSpPr>
        <p:spPr>
          <a:xfrm>
            <a:off x="5978220" y="2663374"/>
            <a:ext cx="3112967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dirty="0">
                <a:solidFill>
                  <a:schemeClr val="dk1"/>
                </a:solidFill>
              </a:rPr>
              <a:t>Retrait couche externe de vêtements et des habits souillés si vomissements. 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dirty="0">
                <a:solidFill>
                  <a:schemeClr val="dk1"/>
                </a:solidFill>
              </a:rPr>
              <a:t>Lavage des zones contaminées à l’eau et au savon. </a:t>
            </a: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277" name="Google Shape;277;p42"/>
          <p:cNvSpPr txBox="1"/>
          <p:nvPr/>
        </p:nvSpPr>
        <p:spPr>
          <a:xfrm>
            <a:off x="3454451" y="3938809"/>
            <a:ext cx="1067100" cy="4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b="1" u="sng">
                <a:solidFill>
                  <a:schemeClr val="dk1"/>
                </a:solidFill>
              </a:rPr>
              <a:t>Contact cutané</a:t>
            </a:r>
            <a:endParaRPr sz="1200" b="1" u="sng">
              <a:solidFill>
                <a:schemeClr val="dk1"/>
              </a:solidFill>
            </a:endParaRPr>
          </a:p>
        </p:txBody>
      </p:sp>
      <p:sp>
        <p:nvSpPr>
          <p:cNvPr id="278" name="Google Shape;278;p42"/>
          <p:cNvSpPr txBox="1"/>
          <p:nvPr/>
        </p:nvSpPr>
        <p:spPr>
          <a:xfrm>
            <a:off x="4556820" y="3765325"/>
            <a:ext cx="1421400" cy="4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</a:rPr>
              <a:t>Protection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79" name="Google Shape;279;p42"/>
          <p:cNvSpPr txBox="1"/>
          <p:nvPr/>
        </p:nvSpPr>
        <p:spPr>
          <a:xfrm>
            <a:off x="4492729" y="4397037"/>
            <a:ext cx="1399763" cy="517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dirty="0">
                <a:solidFill>
                  <a:schemeClr val="dk1"/>
                </a:solidFill>
              </a:rPr>
              <a:t>Décontamination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dirty="0">
                <a:solidFill>
                  <a:schemeClr val="dk1"/>
                </a:solidFill>
              </a:rPr>
              <a:t>urgente</a:t>
            </a: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280" name="Google Shape;280;p42"/>
          <p:cNvSpPr txBox="1"/>
          <p:nvPr/>
        </p:nvSpPr>
        <p:spPr>
          <a:xfrm>
            <a:off x="6013489" y="3617425"/>
            <a:ext cx="2839699" cy="4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dirty="0">
                <a:solidFill>
                  <a:schemeClr val="dk1"/>
                </a:solidFill>
              </a:rPr>
              <a:t>Surblouse chirurgicale, lunettes de protection, masque chirurgical, gants de soins. 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281" name="Google Shape;281;p42"/>
          <p:cNvSpPr txBox="1"/>
          <p:nvPr/>
        </p:nvSpPr>
        <p:spPr>
          <a:xfrm>
            <a:off x="6013489" y="4308650"/>
            <a:ext cx="3089495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dirty="0">
                <a:solidFill>
                  <a:schemeClr val="dk1"/>
                </a:solidFill>
              </a:rPr>
              <a:t>Déshabillage total. </a:t>
            </a:r>
            <a:endParaRPr sz="12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dirty="0">
                <a:solidFill>
                  <a:schemeClr val="dk1"/>
                </a:solidFill>
              </a:rPr>
              <a:t>Lavage des zones contaminées à l’eau et au savon. </a:t>
            </a: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282" name="Google Shape;282;p42"/>
          <p:cNvSpPr txBox="1"/>
          <p:nvPr/>
        </p:nvSpPr>
        <p:spPr>
          <a:xfrm>
            <a:off x="4556820" y="2091038"/>
            <a:ext cx="1428338" cy="4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</a:rPr>
              <a:t>Protection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83" name="Google Shape;283;p42"/>
          <p:cNvSpPr txBox="1"/>
          <p:nvPr/>
        </p:nvSpPr>
        <p:spPr>
          <a:xfrm>
            <a:off x="4492729" y="1261867"/>
            <a:ext cx="1327500" cy="40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 dirty="0">
                <a:solidFill>
                  <a:schemeClr val="dk1"/>
                </a:solidFill>
              </a:rPr>
              <a:t>Décontamination urgente</a:t>
            </a: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284" name="Google Shape;284;p42"/>
          <p:cNvSpPr txBox="1"/>
          <p:nvPr/>
        </p:nvSpPr>
        <p:spPr>
          <a:xfrm>
            <a:off x="6013489" y="933750"/>
            <a:ext cx="3081903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</a:rPr>
              <a:t>Pas d’EPI. </a:t>
            </a:r>
            <a:endParaRPr/>
          </a:p>
        </p:txBody>
      </p:sp>
      <p:cxnSp>
        <p:nvCxnSpPr>
          <p:cNvPr id="285" name="Google Shape;285;p42"/>
          <p:cNvCxnSpPr>
            <a:endCxn id="266" idx="0"/>
          </p:cNvCxnSpPr>
          <p:nvPr/>
        </p:nvCxnSpPr>
        <p:spPr>
          <a:xfrm flipH="1">
            <a:off x="715946" y="1103347"/>
            <a:ext cx="132000" cy="193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86" name="Google Shape;286;p42"/>
          <p:cNvCxnSpPr/>
          <p:nvPr/>
        </p:nvCxnSpPr>
        <p:spPr>
          <a:xfrm>
            <a:off x="2051253" y="1109347"/>
            <a:ext cx="141600" cy="1593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87" name="Google Shape;287;p42"/>
          <p:cNvCxnSpPr>
            <a:endCxn id="269" idx="0"/>
          </p:cNvCxnSpPr>
          <p:nvPr/>
        </p:nvCxnSpPr>
        <p:spPr>
          <a:xfrm flipH="1">
            <a:off x="2421384" y="1875925"/>
            <a:ext cx="1500" cy="4383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88" name="Google Shape;288;p42"/>
          <p:cNvCxnSpPr/>
          <p:nvPr/>
        </p:nvCxnSpPr>
        <p:spPr>
          <a:xfrm>
            <a:off x="706400" y="1840775"/>
            <a:ext cx="11700" cy="448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89" name="Google Shape;289;p42"/>
          <p:cNvCxnSpPr>
            <a:endCxn id="270" idx="1"/>
          </p:cNvCxnSpPr>
          <p:nvPr/>
        </p:nvCxnSpPr>
        <p:spPr>
          <a:xfrm rot="-5400000">
            <a:off x="2627951" y="1840057"/>
            <a:ext cx="1315800" cy="408000"/>
          </a:xfrm>
          <a:prstGeom prst="curvedConnector2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0" name="Google Shape;290;p42"/>
          <p:cNvCxnSpPr>
            <a:endCxn id="277" idx="1"/>
          </p:cNvCxnSpPr>
          <p:nvPr/>
        </p:nvCxnSpPr>
        <p:spPr>
          <a:xfrm rot="-5400000" flipH="1">
            <a:off x="2525351" y="3240259"/>
            <a:ext cx="1485600" cy="372600"/>
          </a:xfrm>
          <a:prstGeom prst="curvedConnector2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1" name="Google Shape;291;p42"/>
          <p:cNvSpPr txBox="1"/>
          <p:nvPr/>
        </p:nvSpPr>
        <p:spPr>
          <a:xfrm>
            <a:off x="52813" y="2870190"/>
            <a:ext cx="2943309" cy="2273309"/>
          </a:xfrm>
          <a:prstGeom prst="rect">
            <a:avLst/>
          </a:prstGeom>
          <a:solidFill>
            <a:schemeClr val="lt2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 dirty="0">
                <a:solidFill>
                  <a:schemeClr val="dk1"/>
                </a:solidFill>
              </a:rPr>
              <a:t>⇨ Si contact avec liquide biologique du patient, lavage immédiat à l’eau et savon.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 dirty="0">
                <a:solidFill>
                  <a:schemeClr val="dk1"/>
                </a:solidFill>
              </a:rPr>
              <a:t>⇨ Aération du box d’urgence et nettoyage du brancard et matériel souillé avec solution eau de Javel 5%.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" sz="1100" dirty="0">
              <a:solidFill>
                <a:schemeClr val="dk1"/>
              </a:solidFill>
            </a:endParaRPr>
          </a:p>
          <a:p>
            <a:pPr lvl="0"/>
            <a:r>
              <a:rPr lang="fr" sz="1100" dirty="0">
                <a:solidFill>
                  <a:schemeClr val="dk1"/>
                </a:solidFill>
              </a:rPr>
              <a:t>⇨</a:t>
            </a:r>
            <a:r>
              <a:rPr lang="fr-FR" sz="1100" dirty="0">
                <a:solidFill>
                  <a:schemeClr val="dk1"/>
                </a:solidFill>
              </a:rPr>
              <a:t>EPI jetables, matériaux poreux ou décontamination douteuse mettre dans un sac étanche </a:t>
            </a:r>
            <a:r>
              <a:rPr lang="fr-FR" sz="1100" dirty="0"/>
              <a:t>élimination en filière déchets dangereux. destruction par des filières autorisées, généralement par incinération contrôlée</a:t>
            </a:r>
            <a:endParaRPr lang="fr" sz="1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" sz="1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" sz="1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" sz="11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dk1"/>
              </a:solidFill>
            </a:endParaRPr>
          </a:p>
        </p:txBody>
      </p:sp>
      <p:cxnSp>
        <p:nvCxnSpPr>
          <p:cNvPr id="292" name="Google Shape;292;p42"/>
          <p:cNvCxnSpPr/>
          <p:nvPr/>
        </p:nvCxnSpPr>
        <p:spPr>
          <a:xfrm>
            <a:off x="3085290" y="2663375"/>
            <a:ext cx="401100" cy="6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2" name="Image 31">
            <a:extLst>
              <a:ext uri="{FF2B5EF4-FFF2-40B4-BE49-F238E27FC236}">
                <a16:creationId xmlns:a16="http://schemas.microsoft.com/office/drawing/2014/main" id="{7B478C0B-7A1C-4031-B98E-3A7646DBE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2364" y="160021"/>
            <a:ext cx="1245170" cy="66399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CEAC4A4-088D-E099-B48C-19055BFF4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b="1" dirty="0"/>
              <a:t>Décontamination approfondie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8B76C6-F402-FE54-2BBC-865AABCDB9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114300" indent="0" algn="ctr">
              <a:buNone/>
            </a:pPr>
            <a:r>
              <a:rPr lang="fr-FR" sz="1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DICHLORVOS   </a:t>
            </a:r>
          </a:p>
          <a:p>
            <a:pPr marL="114300" indent="0" algn="ctr">
              <a:buNone/>
            </a:pPr>
            <a:endParaRPr lang="fr-FR" sz="1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 algn="ctr">
              <a:buNone/>
            </a:pPr>
            <a:endParaRPr lang="fr-FR" sz="1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 algn="ctr">
              <a:buNone/>
            </a:pPr>
            <a:r>
              <a:rPr lang="fr-FR" sz="1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 persistant </a:t>
            </a:r>
          </a:p>
          <a:p>
            <a:pPr marL="114300" indent="0" algn="ctr">
              <a:buNone/>
            </a:pPr>
            <a:r>
              <a:rPr lang="fr-FR" sz="1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(volatilité élevée + dégradation rapide)   </a:t>
            </a:r>
          </a:p>
          <a:p>
            <a:pPr marL="114300" indent="0" algn="ctr">
              <a:buNone/>
            </a:pPr>
            <a:endParaRPr lang="fr-FR" sz="1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 algn="ctr">
              <a:buNone/>
            </a:pPr>
            <a:endParaRPr lang="fr-FR" sz="1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 algn="ctr">
              <a:buNone/>
            </a:pPr>
            <a:endParaRPr lang="fr-FR" sz="1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 algn="ctr">
              <a:buNone/>
            </a:pPr>
            <a:r>
              <a:rPr lang="fr-FR" sz="1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Faible risque de contamination secondaire   </a:t>
            </a:r>
          </a:p>
          <a:p>
            <a:pPr marL="114300" indent="0" algn="ctr">
              <a:buNone/>
            </a:pPr>
            <a:endParaRPr lang="fr-FR" sz="1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 algn="ctr">
              <a:buNone/>
            </a:pPr>
            <a:r>
              <a:rPr lang="fr-FR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14300" indent="0" algn="ctr">
              <a:buNone/>
            </a:pPr>
            <a:r>
              <a:rPr lang="fr-FR" sz="1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DÉCONTAMINATION APPROFONDIE NON SYSTÉMATIQUE</a:t>
            </a:r>
          </a:p>
        </p:txBody>
      </p:sp>
      <p:sp>
        <p:nvSpPr>
          <p:cNvPr id="5" name="Flèche : bas 4">
            <a:extLst>
              <a:ext uri="{FF2B5EF4-FFF2-40B4-BE49-F238E27FC236}">
                <a16:creationId xmlns:a16="http://schemas.microsoft.com/office/drawing/2014/main" id="{8370E6A3-1D6C-422C-7928-5774D913710B}"/>
              </a:ext>
            </a:extLst>
          </p:cNvPr>
          <p:cNvSpPr/>
          <p:nvPr/>
        </p:nvSpPr>
        <p:spPr>
          <a:xfrm>
            <a:off x="4533088" y="1568991"/>
            <a:ext cx="77821" cy="28635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 : bas 8">
            <a:extLst>
              <a:ext uri="{FF2B5EF4-FFF2-40B4-BE49-F238E27FC236}">
                <a16:creationId xmlns:a16="http://schemas.microsoft.com/office/drawing/2014/main" id="{F2807E76-4639-2BD9-E14E-5114B6B1089A}"/>
              </a:ext>
            </a:extLst>
          </p:cNvPr>
          <p:cNvSpPr/>
          <p:nvPr/>
        </p:nvSpPr>
        <p:spPr>
          <a:xfrm>
            <a:off x="4561239" y="2717500"/>
            <a:ext cx="77821" cy="28635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F5BCD40-FBD4-DDB2-5FCF-ADC31EAD4B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1239" y="3630901"/>
            <a:ext cx="134124" cy="31092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A813CCA-0642-4A63-B679-0B793EB4EF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2364" y="160021"/>
            <a:ext cx="1245170" cy="66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014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9"/>
          <p:cNvSpPr txBox="1">
            <a:spLocks noGrp="1"/>
          </p:cNvSpPr>
          <p:nvPr>
            <p:ph type="title"/>
          </p:nvPr>
        </p:nvSpPr>
        <p:spPr>
          <a:xfrm>
            <a:off x="311700" y="2723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dirty="0"/>
              <a:t>Prise en charge - Traitement évacuateur </a:t>
            </a:r>
            <a:endParaRPr dirty="0"/>
          </a:p>
        </p:txBody>
      </p:sp>
      <p:pic>
        <p:nvPicPr>
          <p:cNvPr id="168" name="Google Shape;16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7301" y="599935"/>
            <a:ext cx="7129398" cy="43452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ACDE4B7-4466-2A0B-4B3E-908582881349}"/>
              </a:ext>
            </a:extLst>
          </p:cNvPr>
          <p:cNvSpPr txBox="1"/>
          <p:nvPr/>
        </p:nvSpPr>
        <p:spPr>
          <a:xfrm>
            <a:off x="6108700" y="2933700"/>
            <a:ext cx="1797050" cy="1390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AC91744-4FF1-4ECB-9FDF-2B9B70C979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2364" y="160021"/>
            <a:ext cx="1245170" cy="66399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 txBox="1">
            <a:spLocks noGrp="1"/>
          </p:cNvSpPr>
          <p:nvPr>
            <p:ph type="title"/>
          </p:nvPr>
        </p:nvSpPr>
        <p:spPr>
          <a:xfrm>
            <a:off x="311700" y="2723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dirty="0"/>
              <a:t>Prise en charge - Traitement symptomatique+++ </a:t>
            </a:r>
            <a:endParaRPr dirty="0"/>
          </a:p>
        </p:txBody>
      </p:sp>
      <p:sp>
        <p:nvSpPr>
          <p:cNvPr id="174" name="Google Shape;174;p30"/>
          <p:cNvSpPr txBox="1">
            <a:spLocks noGrp="1"/>
          </p:cNvSpPr>
          <p:nvPr>
            <p:ph type="body" idx="1"/>
          </p:nvPr>
        </p:nvSpPr>
        <p:spPr>
          <a:xfrm>
            <a:off x="1409175" y="993474"/>
            <a:ext cx="7568100" cy="406620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fr" sz="2000" dirty="0">
                <a:solidFill>
                  <a:schemeClr val="dk1"/>
                </a:solidFill>
              </a:rPr>
              <a:t>Respiratoire : Oxygénothérapie, aérosols anticholinergiques, intubation oro-trachéale. </a:t>
            </a: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457200" lvl="0" indent="-3556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fr" sz="2000" dirty="0">
                <a:solidFill>
                  <a:schemeClr val="dk1"/>
                </a:solidFill>
              </a:rPr>
              <a:t>Hémodynamique : Remplissage par cristalloïdes si hypotension (hypovolémie fréquente), alcalinisation si acidose métabolique profonde, support vasopresseur. </a:t>
            </a:r>
            <a:endParaRPr sz="20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457200" lvl="0" indent="-3556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fr" sz="2000" dirty="0">
                <a:solidFill>
                  <a:schemeClr val="dk1"/>
                </a:solidFill>
              </a:rPr>
              <a:t>Cardiaque : Sulfate de magnésium si QT allongé/ torsade de pointe, correction de l’hypokaliémie.</a:t>
            </a:r>
            <a:endParaRPr sz="20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457200" lvl="0" indent="-3556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fr" sz="2000" dirty="0">
                <a:solidFill>
                  <a:schemeClr val="dk1"/>
                </a:solidFill>
              </a:rPr>
              <a:t>Neurologique : Intubation oro-trachéale si coma/agitation importante (</a:t>
            </a:r>
            <a:r>
              <a:rPr lang="fr" sz="1600" b="1" dirty="0">
                <a:solidFill>
                  <a:schemeClr val="dk1"/>
                </a:solidFill>
              </a:rPr>
              <a:t>Kétamine &gt; Etomidate, Rocuronium &gt; Célocurine</a:t>
            </a:r>
            <a:r>
              <a:rPr lang="fr" sz="2000" dirty="0">
                <a:solidFill>
                  <a:schemeClr val="dk1"/>
                </a:solidFill>
              </a:rPr>
              <a:t>)</a:t>
            </a:r>
            <a:endParaRPr sz="20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</p:txBody>
      </p:sp>
      <p:pic>
        <p:nvPicPr>
          <p:cNvPr id="175" name="Google Shape;175;p30" descr="Lungs flat icon. Human anatomy vector illustration isolated on white. Organ gradient style design, designed for web and app. Eps 10. (fourni par Getty Images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149" y="741896"/>
            <a:ext cx="976748" cy="976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0" descr="Illustration réaliste coeur | Vecteurs publique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6823" y="2115320"/>
            <a:ext cx="783400" cy="102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30" descr="Vecteur, dessin de vue latérale du cerveau humain en rouge ...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0149" y="3814102"/>
            <a:ext cx="976750" cy="834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2F945ED-CA9C-4E32-B01A-46EBCC603B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2364" y="160021"/>
            <a:ext cx="1245170" cy="66399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2"/>
          <p:cNvSpPr txBox="1">
            <a:spLocks noGrp="1"/>
          </p:cNvSpPr>
          <p:nvPr>
            <p:ph type="title"/>
          </p:nvPr>
        </p:nvSpPr>
        <p:spPr>
          <a:xfrm>
            <a:off x="311700" y="9248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Prise en charge - Traitement spécifique </a:t>
            </a:r>
            <a:endParaRPr/>
          </a:p>
        </p:txBody>
      </p:sp>
      <p:sp>
        <p:nvSpPr>
          <p:cNvPr id="189" name="Google Shape;189;p32"/>
          <p:cNvSpPr txBox="1">
            <a:spLocks noGrp="1"/>
          </p:cNvSpPr>
          <p:nvPr>
            <p:ph type="body" idx="1"/>
          </p:nvPr>
        </p:nvSpPr>
        <p:spPr>
          <a:xfrm>
            <a:off x="311700" y="876049"/>
            <a:ext cx="5990275" cy="41749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fr" sz="2000" dirty="0">
                <a:solidFill>
                  <a:schemeClr val="dk1"/>
                </a:solidFill>
              </a:rPr>
              <a:t>Atropine : </a:t>
            </a:r>
            <a:r>
              <a:rPr lang="fr" sz="2000" b="1" dirty="0">
                <a:solidFill>
                  <a:schemeClr val="dk1"/>
                </a:solidFill>
              </a:rPr>
              <a:t>le véritable antidote</a:t>
            </a:r>
          </a:p>
          <a:p>
            <a:pPr marL="457200" lvl="0" indent="-3556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endParaRPr lang="fr" sz="2000" b="1" dirty="0">
              <a:solidFill>
                <a:schemeClr val="dk1"/>
              </a:solidFill>
            </a:endParaRPr>
          </a:p>
          <a:p>
            <a:pPr marL="444500" lvl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Alcaloïde dérivé de plantes du genre </a:t>
            </a:r>
            <a:r>
              <a:rPr lang="fr-FR" i="1" dirty="0">
                <a:solidFill>
                  <a:schemeClr val="tx1"/>
                </a:solidFill>
              </a:rPr>
              <a:t>Atropa </a:t>
            </a:r>
            <a:r>
              <a:rPr lang="fr-FR" i="1" dirty="0" err="1">
                <a:solidFill>
                  <a:schemeClr val="tx1"/>
                </a:solidFill>
              </a:rPr>
              <a:t>belladonna</a:t>
            </a:r>
            <a:endParaRPr lang="fr-FR" i="1" dirty="0">
              <a:solidFill>
                <a:schemeClr val="tx1"/>
              </a:solidFill>
            </a:endParaRPr>
          </a:p>
          <a:p>
            <a:pPr marL="444500" lvl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endParaRPr dirty="0">
              <a:solidFill>
                <a:schemeClr val="tx1"/>
              </a:solidFill>
            </a:endParaRPr>
          </a:p>
          <a:p>
            <a:pPr marL="444500" lvl="0">
              <a:lnSpc>
                <a:spcPct val="105000"/>
              </a:lnSpc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fr" dirty="0">
                <a:solidFill>
                  <a:schemeClr val="dk1"/>
                </a:solidFill>
              </a:rPr>
              <a:t>Antagoniste compétitif des récepteurs muscariniques </a:t>
            </a:r>
            <a:r>
              <a:rPr lang="fr" dirty="0">
                <a:solidFill>
                  <a:schemeClr val="tx1"/>
                </a:solidFill>
              </a:rPr>
              <a:t>d</a:t>
            </a:r>
            <a:r>
              <a:rPr lang="fr-FR" dirty="0">
                <a:solidFill>
                  <a:schemeClr val="tx1"/>
                </a:solidFill>
              </a:rPr>
              <a:t>e l'acétylcholine.</a:t>
            </a:r>
            <a:endParaRPr lang="fr" dirty="0">
              <a:solidFill>
                <a:schemeClr val="tx1"/>
              </a:solidFill>
            </a:endParaRPr>
          </a:p>
          <a:p>
            <a:pPr marL="444500" lvl="0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endParaRPr dirty="0">
              <a:solidFill>
                <a:schemeClr val="dk1"/>
              </a:solidFill>
            </a:endParaRPr>
          </a:p>
          <a:p>
            <a:pPr marL="444500" lvl="0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fr" dirty="0">
                <a:solidFill>
                  <a:schemeClr val="dk1"/>
                </a:solidFill>
              </a:rPr>
              <a:t>Traverse la barrière hémato-encéphalique</a:t>
            </a:r>
          </a:p>
          <a:p>
            <a:pPr marL="101600" lvl="0" indent="0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dirty="0">
              <a:solidFill>
                <a:schemeClr val="dk1"/>
              </a:solidFill>
            </a:endParaRPr>
          </a:p>
          <a:p>
            <a:pPr marL="444500" lvl="0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fr" dirty="0">
                <a:solidFill>
                  <a:schemeClr val="dk1"/>
                </a:solidFill>
              </a:rPr>
              <a:t>Effets indésirables : Confusion, agitation, rétention aigue d’urines, iléus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</p:txBody>
      </p:sp>
      <p:pic>
        <p:nvPicPr>
          <p:cNvPr id="190" name="Google Shape;19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1975" y="1295965"/>
            <a:ext cx="2842025" cy="2664401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32"/>
          <p:cNvSpPr txBox="1"/>
          <p:nvPr/>
        </p:nvSpPr>
        <p:spPr>
          <a:xfrm>
            <a:off x="6311900" y="4214465"/>
            <a:ext cx="3626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i="1" dirty="0">
                <a:solidFill>
                  <a:schemeClr val="dk1"/>
                </a:solidFill>
              </a:rPr>
              <a:t>Freeman et al., NEJM, 1955</a:t>
            </a:r>
            <a:endParaRPr sz="1600" i="1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354349C-EB82-4007-B989-5B1B4C1140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2364" y="160021"/>
            <a:ext cx="1245170" cy="66399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3"/>
          <p:cNvSpPr txBox="1">
            <a:spLocks noGrp="1"/>
          </p:cNvSpPr>
          <p:nvPr>
            <p:ph type="title"/>
          </p:nvPr>
        </p:nvSpPr>
        <p:spPr>
          <a:xfrm>
            <a:off x="311700" y="15771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Atropine - Protocole d’administration </a:t>
            </a:r>
            <a:endParaRPr/>
          </a:p>
        </p:txBody>
      </p:sp>
      <p:sp>
        <p:nvSpPr>
          <p:cNvPr id="197" name="Google Shape;197;p33"/>
          <p:cNvSpPr txBox="1">
            <a:spLocks noGrp="1"/>
          </p:cNvSpPr>
          <p:nvPr>
            <p:ph type="body" idx="1"/>
          </p:nvPr>
        </p:nvSpPr>
        <p:spPr>
          <a:xfrm>
            <a:off x="116732" y="1177047"/>
            <a:ext cx="5115437" cy="370282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fr" sz="2000" u="sng" dirty="0">
                <a:solidFill>
                  <a:schemeClr val="dk1"/>
                </a:solidFill>
              </a:rPr>
              <a:t>Voie</a:t>
            </a:r>
            <a:r>
              <a:rPr lang="fr" sz="2000" dirty="0">
                <a:solidFill>
                  <a:schemeClr val="dk1"/>
                </a:solidFill>
              </a:rPr>
              <a:t> : </a:t>
            </a:r>
            <a:endParaRPr sz="2000" dirty="0">
              <a:solidFill>
                <a:schemeClr val="dk1"/>
              </a:solidFill>
            </a:endParaRPr>
          </a:p>
          <a:p>
            <a:pPr marL="457200" lvl="0" indent="-3556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fr" sz="2000" dirty="0">
                <a:solidFill>
                  <a:schemeClr val="dk1"/>
                </a:solidFill>
              </a:rPr>
              <a:t>Préférentielle : IV </a:t>
            </a:r>
            <a:endParaRPr sz="2000" dirty="0">
              <a:solidFill>
                <a:schemeClr val="dk1"/>
              </a:solidFill>
            </a:endParaRPr>
          </a:p>
          <a:p>
            <a:pPr marL="457200" lvl="0" indent="-3556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fr" sz="2000" dirty="0">
                <a:solidFill>
                  <a:schemeClr val="dk1"/>
                </a:solidFill>
              </a:rPr>
              <a:t>Possibles : IM, SC, IO voire même ET </a:t>
            </a: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457200" lvl="0" indent="-3556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fr" sz="2000" u="sng" dirty="0">
                <a:solidFill>
                  <a:schemeClr val="dk1"/>
                </a:solidFill>
              </a:rPr>
              <a:t>Posologie</a:t>
            </a:r>
            <a:r>
              <a:rPr lang="fr" sz="2000" dirty="0">
                <a:solidFill>
                  <a:schemeClr val="dk1"/>
                </a:solidFill>
              </a:rPr>
              <a:t> : Bolus 2 mg à titrer par 5 minutes jusqu’à “atropinisation” avec relais en IVSE à 10-20% de la dose totale.  </a:t>
            </a:r>
            <a:endParaRPr sz="20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</p:txBody>
      </p:sp>
      <p:sp>
        <p:nvSpPr>
          <p:cNvPr id="198" name="Google Shape;198;p33"/>
          <p:cNvSpPr txBox="1"/>
          <p:nvPr/>
        </p:nvSpPr>
        <p:spPr>
          <a:xfrm>
            <a:off x="5286671" y="4397310"/>
            <a:ext cx="3270300" cy="7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i="1" dirty="0">
                <a:solidFill>
                  <a:schemeClr val="dk1"/>
                </a:solidFill>
              </a:rPr>
              <a:t>Perera, Hum Expec Toxicol, 2011</a:t>
            </a:r>
            <a:endParaRPr sz="1600" i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i="1" dirty="0">
                <a:solidFill>
                  <a:schemeClr val="dk1"/>
                </a:solidFill>
              </a:rPr>
              <a:t>Abedin J Clinical Toxicology 2012</a:t>
            </a:r>
            <a:endParaRPr sz="1600" i="1" dirty="0"/>
          </a:p>
        </p:txBody>
      </p:sp>
      <p:pic>
        <p:nvPicPr>
          <p:cNvPr id="199" name="Google Shape;19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86671" y="1085100"/>
            <a:ext cx="3180614" cy="32864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B191799-4898-40F3-B845-918DD79C48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2364" y="160021"/>
            <a:ext cx="1245170" cy="66399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4"/>
          <p:cNvSpPr txBox="1">
            <a:spLocks noGrp="1"/>
          </p:cNvSpPr>
          <p:nvPr>
            <p:ph type="title"/>
          </p:nvPr>
        </p:nvSpPr>
        <p:spPr>
          <a:xfrm>
            <a:off x="311700" y="9248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Prise en charge - Traitement spécifique </a:t>
            </a:r>
            <a:endParaRPr/>
          </a:p>
        </p:txBody>
      </p:sp>
      <p:sp>
        <p:nvSpPr>
          <p:cNvPr id="205" name="Google Shape;205;p34"/>
          <p:cNvSpPr txBox="1">
            <a:spLocks noGrp="1"/>
          </p:cNvSpPr>
          <p:nvPr>
            <p:ph type="body" idx="1"/>
          </p:nvPr>
        </p:nvSpPr>
        <p:spPr>
          <a:xfrm>
            <a:off x="311700" y="876050"/>
            <a:ext cx="6290400" cy="362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fr" sz="2000" dirty="0">
                <a:solidFill>
                  <a:schemeClr val="dk1"/>
                </a:solidFill>
              </a:rPr>
              <a:t>Pralidoxime   </a:t>
            </a:r>
            <a:endParaRPr sz="20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444500" lvl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fr" sz="2000" dirty="0">
                <a:solidFill>
                  <a:schemeClr val="dk1"/>
                </a:solidFill>
              </a:rPr>
              <a:t>Réactivation de l’AChE par déphosphorylation. </a:t>
            </a:r>
            <a:endParaRPr sz="2000" dirty="0">
              <a:solidFill>
                <a:schemeClr val="dk1"/>
              </a:solidFill>
            </a:endParaRPr>
          </a:p>
          <a:p>
            <a:pPr marL="444500" lvl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fr" sz="2000" dirty="0">
                <a:solidFill>
                  <a:schemeClr val="dk1"/>
                </a:solidFill>
              </a:rPr>
              <a:t>Action essentiellement sur les signes nicotiniques. </a:t>
            </a:r>
            <a:endParaRPr sz="2000" dirty="0">
              <a:solidFill>
                <a:schemeClr val="dk1"/>
              </a:solidFill>
            </a:endParaRPr>
          </a:p>
          <a:p>
            <a:pPr marL="444500" lvl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fr" sz="2000" dirty="0">
                <a:solidFill>
                  <a:schemeClr val="dk1"/>
                </a:solidFill>
              </a:rPr>
              <a:t>Ne traverse pas la barrière hémato-encéphalique</a:t>
            </a:r>
            <a:endParaRPr sz="2000" dirty="0">
              <a:solidFill>
                <a:schemeClr val="dk1"/>
              </a:solidFill>
            </a:endParaRPr>
          </a:p>
          <a:p>
            <a:pPr marL="444500" lvl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fr" sz="2000" dirty="0">
                <a:solidFill>
                  <a:schemeClr val="dk1"/>
                </a:solidFill>
              </a:rPr>
              <a:t>Effets indésirables : Tachycardie/HTA si administration rapide, toxicité hépatique réversible à l’arrêt. </a:t>
            </a:r>
            <a:endParaRPr sz="2000" dirty="0">
              <a:solidFill>
                <a:schemeClr val="dk1"/>
              </a:solidFill>
            </a:endParaRPr>
          </a:p>
          <a:p>
            <a:pPr marL="342900">
              <a:lnSpc>
                <a:spcPct val="105000"/>
              </a:lnSpc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dk1"/>
                </a:solidFill>
              </a:rPr>
              <a:t> Bénéfice sur mortalité contesté. </a:t>
            </a: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</p:txBody>
      </p:sp>
      <p:sp>
        <p:nvSpPr>
          <p:cNvPr id="206" name="Google Shape;206;p34"/>
          <p:cNvSpPr txBox="1"/>
          <p:nvPr/>
        </p:nvSpPr>
        <p:spPr>
          <a:xfrm>
            <a:off x="5949950" y="4320650"/>
            <a:ext cx="3626100" cy="68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i="1">
                <a:solidFill>
                  <a:schemeClr val="dk1"/>
                </a:solidFill>
              </a:rPr>
              <a:t>Pawar et al., Lancet, 2006</a:t>
            </a:r>
            <a:endParaRPr sz="1600" i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 i="1">
                <a:solidFill>
                  <a:schemeClr val="dk1"/>
                </a:solidFill>
              </a:rPr>
              <a:t>Eddleston et al., Plos Med, 2009</a:t>
            </a:r>
            <a:endParaRPr sz="1600" i="1">
              <a:solidFill>
                <a:schemeClr val="dk1"/>
              </a:solidFill>
            </a:endParaRPr>
          </a:p>
        </p:txBody>
      </p:sp>
      <p:pic>
        <p:nvPicPr>
          <p:cNvPr id="207" name="Google Shape;20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39959" y="817211"/>
            <a:ext cx="2376275" cy="152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09649" y="2571750"/>
            <a:ext cx="2130949" cy="1754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9D89A66-9B8B-4C47-B061-F0DE07AF07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2364" y="160021"/>
            <a:ext cx="1245170" cy="66399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7"/>
          <p:cNvSpPr txBox="1">
            <a:spLocks noGrp="1"/>
          </p:cNvSpPr>
          <p:nvPr>
            <p:ph type="title"/>
          </p:nvPr>
        </p:nvSpPr>
        <p:spPr>
          <a:xfrm>
            <a:off x="311700" y="9248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dirty="0"/>
              <a:t>Pralidoxime - Protocole d’administration </a:t>
            </a:r>
            <a:endParaRPr dirty="0"/>
          </a:p>
        </p:txBody>
      </p:sp>
      <p:sp>
        <p:nvSpPr>
          <p:cNvPr id="232" name="Google Shape;232;p37"/>
          <p:cNvSpPr txBox="1">
            <a:spLocks noGrp="1"/>
          </p:cNvSpPr>
          <p:nvPr>
            <p:ph type="body" idx="1"/>
          </p:nvPr>
        </p:nvSpPr>
        <p:spPr>
          <a:xfrm>
            <a:off x="311700" y="954325"/>
            <a:ext cx="6290400" cy="362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fr" sz="2000" u="sng" dirty="0">
                <a:solidFill>
                  <a:schemeClr val="dk1"/>
                </a:solidFill>
              </a:rPr>
              <a:t>Indication </a:t>
            </a:r>
            <a:r>
              <a:rPr lang="fr" sz="2000" dirty="0">
                <a:solidFill>
                  <a:schemeClr val="dk1"/>
                </a:solidFill>
              </a:rPr>
              <a:t>: Intoxications sévères.</a:t>
            </a:r>
            <a:endParaRPr sz="20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457200" lvl="0" indent="-3556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fr" sz="2000" u="sng" dirty="0">
                <a:solidFill>
                  <a:schemeClr val="dk1"/>
                </a:solidFill>
              </a:rPr>
              <a:t>Posologie </a:t>
            </a:r>
            <a:r>
              <a:rPr lang="fr" sz="2000" dirty="0">
                <a:solidFill>
                  <a:schemeClr val="dk1"/>
                </a:solidFill>
              </a:rPr>
              <a:t>: Bolus de 30 mg/kg suivi d’une dose d’entretien &gt; 8mg/kg/h soit 1 à 2 g en bolus sur 30 min puis infusion 0,5-1 g/h.</a:t>
            </a:r>
          </a:p>
          <a:p>
            <a:pPr marL="101600" indent="0">
              <a:lnSpc>
                <a:spcPct val="105000"/>
              </a:lnSpc>
              <a:buClr>
                <a:schemeClr val="dk1"/>
              </a:buClr>
              <a:buSzPts val="2000"/>
              <a:buNone/>
            </a:pPr>
            <a:r>
              <a:rPr lang="fr" sz="2000" dirty="0">
                <a:solidFill>
                  <a:schemeClr val="dk1"/>
                </a:solidFill>
              </a:rPr>
              <a:t>     </a:t>
            </a:r>
            <a:r>
              <a:rPr lang="fr-FR" dirty="0">
                <a:solidFill>
                  <a:schemeClr val="tx1"/>
                </a:solidFill>
              </a:rPr>
              <a:t>Chez l’enfant, le bolus est  de 25 mg/kg</a:t>
            </a:r>
          </a:p>
          <a:p>
            <a:pPr marL="10160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solidFill>
                <a:schemeClr val="tx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28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fr" sz="2800" dirty="0">
                <a:solidFill>
                  <a:schemeClr val="dk1"/>
                </a:solidFill>
              </a:rPr>
              <a:t>                                                                  </a:t>
            </a:r>
            <a:endParaRPr sz="2000" dirty="0">
              <a:solidFill>
                <a:schemeClr val="dk1"/>
              </a:solidFill>
            </a:endParaRPr>
          </a:p>
        </p:txBody>
      </p:sp>
      <p:pic>
        <p:nvPicPr>
          <p:cNvPr id="233" name="Google Shape;23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22699" y="1049575"/>
            <a:ext cx="2376275" cy="152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37" descr="Fichier:Warning.svg — Wikipédia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2" y="3518250"/>
            <a:ext cx="817874" cy="75652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37"/>
          <p:cNvSpPr txBox="1"/>
          <p:nvPr/>
        </p:nvSpPr>
        <p:spPr>
          <a:xfrm>
            <a:off x="1265650" y="3413871"/>
            <a:ext cx="7995900" cy="16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fr" sz="2000" dirty="0">
                <a:solidFill>
                  <a:schemeClr val="dk1"/>
                </a:solidFill>
              </a:rPr>
              <a:t>Administration précoce impérative (&lt;12h mais idéalement dans les 2-4h) dans l’intoxication au Dichlorvos car vieillissement rapide de l’AChE. </a:t>
            </a: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9A0D92F-F925-4148-8F74-72AE87C212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2364" y="160021"/>
            <a:ext cx="1245170" cy="66399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C80E15-FEC0-B9DF-9BB3-BB820AC60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BE0FBCA-9BDD-B1B0-F266-A77E4DE416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D07E07A-5DD0-8875-18EE-504EABED5E4B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C095833-6460-22A2-B8E9-9004D4C9C7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BD9864F-E71E-4FB5-A1E3-5DC6DFE451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2364" y="160021"/>
            <a:ext cx="1245170" cy="66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491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8"/>
          <p:cNvSpPr txBox="1">
            <a:spLocks noGrp="1"/>
          </p:cNvSpPr>
          <p:nvPr>
            <p:ph type="title"/>
          </p:nvPr>
        </p:nvSpPr>
        <p:spPr>
          <a:xfrm>
            <a:off x="311700" y="9248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Prise en charge - Traitement spécifique </a:t>
            </a:r>
            <a:endParaRPr/>
          </a:p>
        </p:txBody>
      </p:sp>
      <p:sp>
        <p:nvSpPr>
          <p:cNvPr id="241" name="Google Shape;241;p38"/>
          <p:cNvSpPr txBox="1">
            <a:spLocks noGrp="1"/>
          </p:cNvSpPr>
          <p:nvPr>
            <p:ph type="body" idx="1"/>
          </p:nvPr>
        </p:nvSpPr>
        <p:spPr>
          <a:xfrm>
            <a:off x="311700" y="876050"/>
            <a:ext cx="8578500" cy="362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fr" sz="2000" dirty="0">
                <a:solidFill>
                  <a:schemeClr val="dk1"/>
                </a:solidFill>
              </a:rPr>
              <a:t>Benzodiazépines </a:t>
            </a:r>
            <a:endParaRPr sz="20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457200" lvl="0" indent="-3556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fr" sz="2000" dirty="0">
                <a:solidFill>
                  <a:schemeClr val="dk1"/>
                </a:solidFill>
              </a:rPr>
              <a:t>Indications formelles : Agitation, convulsions. </a:t>
            </a:r>
            <a:endParaRPr sz="2000" dirty="0">
              <a:solidFill>
                <a:schemeClr val="dk1"/>
              </a:solidFill>
            </a:endParaRPr>
          </a:p>
          <a:p>
            <a:pPr marL="457200" lvl="0" indent="-3556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fr" sz="2000" dirty="0">
                <a:solidFill>
                  <a:schemeClr val="dk1"/>
                </a:solidFill>
              </a:rPr>
              <a:t>Indication discutée : Intoxications graves en prévention du risque épileptique. </a:t>
            </a:r>
            <a:endParaRPr sz="2000" dirty="0">
              <a:solidFill>
                <a:schemeClr val="dk1"/>
              </a:solidFill>
            </a:endParaRPr>
          </a:p>
          <a:p>
            <a:pPr marL="457200" lvl="0" indent="-3556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fr" sz="2000" dirty="0">
                <a:solidFill>
                  <a:schemeClr val="dk1"/>
                </a:solidFill>
              </a:rPr>
              <a:t>Neuroprotection dans intoxications aux NOP (données animales).</a:t>
            </a: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u="sng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000" u="sng" dirty="0">
                <a:solidFill>
                  <a:schemeClr val="dk1"/>
                </a:solidFill>
              </a:rPr>
              <a:t>Posologies</a:t>
            </a:r>
            <a:r>
              <a:rPr lang="fr" sz="2000" dirty="0">
                <a:solidFill>
                  <a:schemeClr val="dk1"/>
                </a:solidFill>
              </a:rPr>
              <a:t> : </a:t>
            </a:r>
            <a:endParaRPr sz="2000" dirty="0">
              <a:solidFill>
                <a:schemeClr val="dk1"/>
              </a:solidFill>
            </a:endParaRPr>
          </a:p>
          <a:p>
            <a:pPr marL="457200" lvl="0" indent="-3556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fr" sz="2000" dirty="0">
                <a:solidFill>
                  <a:schemeClr val="dk1"/>
                </a:solidFill>
              </a:rPr>
              <a:t>Si crise convulsive : DIAZEPAM 10-20 mg IVL </a:t>
            </a:r>
            <a:endParaRPr sz="2000" dirty="0">
              <a:solidFill>
                <a:schemeClr val="dk1"/>
              </a:solidFill>
            </a:endParaRPr>
          </a:p>
          <a:p>
            <a:pPr marL="457200" lvl="0" indent="-3556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-"/>
            </a:pPr>
            <a:r>
              <a:rPr lang="fr" sz="2000" dirty="0">
                <a:solidFill>
                  <a:schemeClr val="dk1"/>
                </a:solidFill>
              </a:rPr>
              <a:t>En prévention des crises : DIAZEPAM 5-10 mg IVL à répéter toutes les 10-15 minutes jusqu’à 30 mg. </a:t>
            </a: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dk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6B939B0-FE59-4B83-BEFF-C14CAD5BF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2364" y="160021"/>
            <a:ext cx="1245170" cy="66399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00CF99-4E57-7347-4EAC-D5AF723B1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" y="445025"/>
            <a:ext cx="8573220" cy="1117076"/>
          </a:xfrm>
        </p:spPr>
        <p:txBody>
          <a:bodyPr>
            <a:normAutofit fontScale="90000"/>
          </a:bodyPr>
          <a:lstStyle/>
          <a:p>
            <a:pPr algn="ctr"/>
            <a: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INEUROPE</a:t>
            </a:r>
            <a:br>
              <a:rPr kumimoji="0" lang="fr-FR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SULFATE D'ATROPINE, PRALIDOXIME (MÉTHYLSULFATE DE), CHLORHYDRATE D'AVIZAFONE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FAA92DC-3ABB-EC9C-38E7-84415620B1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0540" y="1813561"/>
            <a:ext cx="8321760" cy="2755314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Il s’agit d’un dispositif d’urgence utilisé </a:t>
            </a:r>
            <a:r>
              <a:rPr lang="fr-FR" b="1" dirty="0">
                <a:solidFill>
                  <a:schemeClr val="tx1"/>
                </a:solidFill>
              </a:rPr>
              <a:t>exclusivement</a:t>
            </a:r>
            <a:r>
              <a:rPr lang="fr-FR" dirty="0">
                <a:solidFill>
                  <a:schemeClr val="tx1"/>
                </a:solidFill>
              </a:rPr>
              <a:t> dans le traitement des intoxications par les agents neurotoxiques organophosphorés.</a:t>
            </a:r>
          </a:p>
          <a:p>
            <a:pPr marL="0" indent="0">
              <a:buNone/>
            </a:pPr>
            <a:endParaRPr lang="fr-FR" dirty="0">
              <a:solidFill>
                <a:schemeClr val="tx1"/>
              </a:solidFill>
            </a:endParaRPr>
          </a:p>
          <a:p>
            <a:r>
              <a:rPr lang="fr-FR" dirty="0">
                <a:solidFill>
                  <a:schemeClr val="tx1"/>
                </a:solidFill>
              </a:rPr>
              <a:t>Aucune indication dans les intoxications au dichlorvos</a:t>
            </a:r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D5A4B6-CB14-41AF-A06B-83019BAC3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2364" y="160021"/>
            <a:ext cx="1245170" cy="66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1020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39F33A-384B-3ED8-6A46-4F0B9DA28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562" y="441900"/>
            <a:ext cx="8423738" cy="575825"/>
          </a:xfrm>
        </p:spPr>
        <p:txBody>
          <a:bodyPr>
            <a:normAutofit fontScale="90000"/>
          </a:bodyPr>
          <a:lstStyle/>
          <a:p>
            <a:pPr algn="ctr"/>
            <a:r>
              <a:rPr lang="fr-FR" sz="2200" b="1" dirty="0"/>
              <a:t>Rôle de la NAC dans les intoxications au dichlorvos</a:t>
            </a:r>
            <a:br>
              <a:rPr lang="fr-FR" b="1" dirty="0"/>
            </a:b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6CE62F3-FB02-75A9-A0DE-F1BAD7B39E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007352"/>
            <a:ext cx="8520600" cy="3561523"/>
          </a:xfrm>
        </p:spPr>
        <p:txBody>
          <a:bodyPr/>
          <a:lstStyle/>
          <a:p>
            <a:r>
              <a:rPr lang="fr-FR" b="1" dirty="0">
                <a:solidFill>
                  <a:schemeClr val="tx1"/>
                </a:solidFill>
              </a:rPr>
              <a:t>Effet principal :</a:t>
            </a:r>
            <a:r>
              <a:rPr lang="fr-FR" dirty="0">
                <a:solidFill>
                  <a:schemeClr val="tx1"/>
                </a:solidFill>
              </a:rPr>
              <a:t> antioxydant → réduit le stress oxydatif et restaure le glutathion</a:t>
            </a:r>
          </a:p>
          <a:p>
            <a:r>
              <a:rPr lang="fr-FR" b="1" dirty="0">
                <a:solidFill>
                  <a:schemeClr val="tx1"/>
                </a:solidFill>
              </a:rPr>
              <a:t>Récupération enzymatique :</a:t>
            </a:r>
            <a:r>
              <a:rPr lang="fr-FR" dirty="0">
                <a:solidFill>
                  <a:schemeClr val="tx1"/>
                </a:solidFill>
              </a:rPr>
              <a:t> améliore indirectement l’activité de l’acétylcholinestérase</a:t>
            </a:r>
          </a:p>
          <a:p>
            <a:r>
              <a:rPr lang="fr-FR" b="1" dirty="0">
                <a:solidFill>
                  <a:schemeClr val="tx1"/>
                </a:solidFill>
              </a:rPr>
              <a:t>Effet direct sur cholinestérases :</a:t>
            </a:r>
            <a:r>
              <a:rPr lang="fr-FR" dirty="0">
                <a:solidFill>
                  <a:schemeClr val="tx1"/>
                </a:solidFill>
              </a:rPr>
              <a:t> limité (moins efficace que les oximes)</a:t>
            </a:r>
          </a:p>
          <a:p>
            <a:r>
              <a:rPr lang="fr-FR" dirty="0"/>
              <a:t>Les études humaines sont </a:t>
            </a:r>
            <a:r>
              <a:rPr lang="fr-FR" b="1" dirty="0"/>
              <a:t>peu nombreuses et de petite taille</a:t>
            </a:r>
            <a:r>
              <a:rPr lang="fr-FR" dirty="0"/>
              <a:t>.</a:t>
            </a:r>
            <a:endParaRPr lang="fr-FR" dirty="0">
              <a:solidFill>
                <a:schemeClr val="tx1"/>
              </a:solidFill>
            </a:endParaRPr>
          </a:p>
          <a:p>
            <a:r>
              <a:rPr lang="fr-FR" dirty="0">
                <a:solidFill>
                  <a:schemeClr val="tx1"/>
                </a:solidFill>
              </a:rPr>
              <a:t>NAC = traitement </a:t>
            </a:r>
            <a:r>
              <a:rPr lang="fr-FR" b="1" dirty="0">
                <a:solidFill>
                  <a:schemeClr val="tx1"/>
                </a:solidFill>
              </a:rPr>
              <a:t>adjuvant potentiel pour les intoxications sévères</a:t>
            </a:r>
            <a:endParaRPr lang="fr-FR" dirty="0"/>
          </a:p>
        </p:txBody>
      </p:sp>
      <p:pic>
        <p:nvPicPr>
          <p:cNvPr id="5" name="Image 4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2F555610-C8E8-F12C-0794-C830FA2514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9905" y="3560323"/>
            <a:ext cx="3586675" cy="575825"/>
          </a:xfrm>
          <a:prstGeom prst="rect">
            <a:avLst/>
          </a:prstGeom>
        </p:spPr>
      </p:pic>
      <p:pic>
        <p:nvPicPr>
          <p:cNvPr id="7" name="Image 6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64EBE51A-FA6D-FC01-F299-6F49C9F9F2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00" y="3560323"/>
            <a:ext cx="4698045" cy="740895"/>
          </a:xfrm>
          <a:prstGeom prst="rect">
            <a:avLst/>
          </a:prstGeom>
        </p:spPr>
      </p:pic>
      <p:pic>
        <p:nvPicPr>
          <p:cNvPr id="9" name="Image 8" descr="Une image contenant texte, Police, capture d’écran, ligne&#10;&#10;Le contenu généré par l’IA peut être incorrect.">
            <a:extLst>
              <a:ext uri="{FF2B5EF4-FFF2-40B4-BE49-F238E27FC236}">
                <a16:creationId xmlns:a16="http://schemas.microsoft.com/office/drawing/2014/main" id="{7CC8C207-1ED9-245D-5607-49D785D37C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5791" y="4181079"/>
            <a:ext cx="5732418" cy="96242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F2591543-5147-4620-820D-21858C3C7C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1410" y="65815"/>
            <a:ext cx="1245170" cy="66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175039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754</Words>
  <Application>Microsoft Office PowerPoint</Application>
  <PresentationFormat>Affichage à l'écran (16:9)</PresentationFormat>
  <Paragraphs>129</Paragraphs>
  <Slides>15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Simple Light</vt:lpstr>
      <vt:lpstr>Prise en charge hospitalière des intoxications aux Dichlorvos </vt:lpstr>
      <vt:lpstr>Présentation PowerPoint</vt:lpstr>
      <vt:lpstr>Présentation PowerPoint</vt:lpstr>
      <vt:lpstr>Protection / décontamination intra-hospitalière</vt:lpstr>
      <vt:lpstr>Décontamination approfondie</vt:lpstr>
      <vt:lpstr>Prise en charge - Traitement évacuateur </vt:lpstr>
      <vt:lpstr>Prise en charge - Traitement symptomatique+++ </vt:lpstr>
      <vt:lpstr>Prise en charge - Traitement spécifique </vt:lpstr>
      <vt:lpstr>Atropine - Protocole d’administration </vt:lpstr>
      <vt:lpstr>Prise en charge - Traitement spécifique </vt:lpstr>
      <vt:lpstr>Pralidoxime - Protocole d’administration </vt:lpstr>
      <vt:lpstr>Présentation PowerPoint</vt:lpstr>
      <vt:lpstr>Prise en charge - Traitement spécifique </vt:lpstr>
      <vt:lpstr>INEUROPE SULFATE D'ATROPINE, PRALIDOXIME (MÉTHYLSULFATE DE), CHLORHYDRATE D'AVIZAFONE</vt:lpstr>
      <vt:lpstr>Rôle de la NAC dans les intoxications au dichlorvos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takoua khzouri</dc:creator>
  <cp:lastModifiedBy>GOMIS Pierrette</cp:lastModifiedBy>
  <cp:revision>20</cp:revision>
  <dcterms:modified xsi:type="dcterms:W3CDTF">2026-04-13T13:58:27Z</dcterms:modified>
</cp:coreProperties>
</file>